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72" r:id="rId3"/>
    <p:sldId id="257" r:id="rId4"/>
    <p:sldId id="266" r:id="rId5"/>
    <p:sldId id="267" r:id="rId6"/>
    <p:sldId id="265" r:id="rId7"/>
    <p:sldId id="268" r:id="rId8"/>
    <p:sldId id="269" r:id="rId9"/>
    <p:sldId id="270" r:id="rId10"/>
    <p:sldId id="271" r:id="rId11"/>
    <p:sldId id="273" r:id="rId12"/>
    <p:sldId id="264" r:id="rId13"/>
  </p:sldIdLst>
  <p:sldSz cx="14630400" cy="8229600"/>
  <p:notesSz cx="8229600" cy="14630400"/>
  <p:embeddedFontLst>
    <p:embeddedFont>
      <p:font typeface="Segoe UI Light" panose="020B0502040204020203" pitchFamily="34" charset="0"/>
      <p:regular r:id="rId15"/>
      <p:italic r:id="rId16"/>
    </p:embeddedFont>
    <p:embeddedFont>
      <p:font typeface="Segoe UI" panose="020B0502040204020203" pitchFamily="34" charset="0"/>
      <p:regular r:id="rId17"/>
      <p:bold r:id="rId18"/>
      <p:italic r:id="rId19"/>
      <p:boldItalic r:id="rId20"/>
    </p:embeddedFont>
    <p:embeddedFont>
      <p:font typeface="Roboto Condensed" panose="020B0604020202020204" charset="0"/>
      <p:regular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57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1338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4055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594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70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01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53496"/>
            <a:ext cx="7556421" cy="2020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300"/>
              </a:lnSpc>
            </a:pPr>
            <a:r>
              <a:rPr lang="ru-RU" sz="4200" b="1" dirty="0" smtClean="0">
                <a:solidFill>
                  <a:srgbClr val="0C0D0F"/>
                </a:solidFill>
                <a:ea typeface="Hubot Sans Bold" pitchFamily="34" charset="-122"/>
                <a:cs typeface="Segoe UI" panose="020B0502040204020203" pitchFamily="34" charset="0"/>
              </a:rPr>
              <a:t>Функциональная модель </a:t>
            </a:r>
            <a:br>
              <a:rPr lang="ru-RU" sz="4200" b="1" dirty="0" smtClean="0">
                <a:solidFill>
                  <a:srgbClr val="0C0D0F"/>
                </a:solidFill>
                <a:ea typeface="Hubot Sans Bold" pitchFamily="34" charset="-122"/>
                <a:cs typeface="Segoe UI" panose="020B0502040204020203" pitchFamily="34" charset="0"/>
              </a:rPr>
            </a:br>
            <a:r>
              <a:rPr lang="ru-RU" sz="4200" b="1" dirty="0">
                <a:solidFill>
                  <a:srgbClr val="0C0D0F"/>
                </a:solidFill>
                <a:ea typeface="Hubot Sans Bold" pitchFamily="34" charset="-122"/>
                <a:cs typeface="Segoe UI" panose="020B0502040204020203" pitchFamily="34" charset="0"/>
              </a:rPr>
              <a:t>конкурса </a:t>
            </a:r>
            <a:r>
              <a:rPr lang="ru-RU" sz="4200" b="1" dirty="0" smtClean="0">
                <a:solidFill>
                  <a:srgbClr val="0C0D0F"/>
                </a:solidFill>
                <a:ea typeface="Hubot Sans Bold" pitchFamily="34" charset="-122"/>
                <a:cs typeface="Segoe UI" panose="020B0502040204020203" pitchFamily="34" charset="0"/>
              </a:rPr>
              <a:t>«</a:t>
            </a:r>
            <a:r>
              <a:rPr lang="en-US" sz="4200" b="1" dirty="0" smtClean="0">
                <a:solidFill>
                  <a:srgbClr val="0C0D0F"/>
                </a:solidFill>
                <a:ea typeface="Hubot Sans Bold" pitchFamily="34" charset="-122"/>
                <a:cs typeface="Segoe UI" panose="020B0502040204020203" pitchFamily="34" charset="0"/>
              </a:rPr>
              <a:t>FASIE</a:t>
            </a:r>
            <a:r>
              <a:rPr lang="ru-RU" sz="4200" b="1" dirty="0" smtClean="0">
                <a:solidFill>
                  <a:srgbClr val="0C0D0F"/>
                </a:solidFill>
                <a:ea typeface="Hubot Sans Bold" pitchFamily="34" charset="-122"/>
                <a:cs typeface="Segoe UI" panose="020B0502040204020203" pitchFamily="34" charset="0"/>
              </a:rPr>
              <a:t>»</a:t>
            </a:r>
            <a:endParaRPr lang="en-US" sz="4200" dirty="0">
              <a:cs typeface="Segoe UI" panose="020B0502040204020203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359831"/>
            <a:ext cx="7556421" cy="161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ru-RU" sz="3350" b="1" dirty="0" smtClean="0">
                <a:solidFill>
                  <a:srgbClr val="0C0D0F"/>
                </a:solidFill>
                <a:latin typeface="+mj-lt"/>
                <a:ea typeface="Hubot Sans Bold" pitchFamily="34" charset="-122"/>
                <a:cs typeface="Segoe UI Light" panose="020B0502040204020203" pitchFamily="34" charset="0"/>
              </a:rPr>
              <a:t>Представление со стороны заявителя</a:t>
            </a:r>
            <a:endParaRPr lang="en-US" sz="3350" dirty="0"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3790" y="5824329"/>
            <a:ext cx="4104860" cy="1625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ru-RU" b="1" dirty="0" smtClean="0">
                <a:solidFill>
                  <a:srgbClr val="0C0D0F"/>
                </a:solidFill>
                <a:latin typeface="+mj-lt"/>
                <a:ea typeface="Hubot Sans Bold" pitchFamily="34" charset="-122"/>
                <a:cs typeface="Segoe UI Light" panose="020B0502040204020203" pitchFamily="34" charset="0"/>
              </a:rPr>
              <a:t>Подготовили студенты И-412Б</a:t>
            </a:r>
          </a:p>
          <a:p>
            <a:pPr>
              <a:lnSpc>
                <a:spcPts val="4200"/>
              </a:lnSpc>
            </a:pPr>
            <a:r>
              <a:rPr lang="ru-RU" b="1" dirty="0" smtClean="0">
                <a:solidFill>
                  <a:srgbClr val="0C0D0F"/>
                </a:solidFill>
                <a:latin typeface="+mj-lt"/>
                <a:ea typeface="Hubot Sans Bold" pitchFamily="34" charset="-122"/>
                <a:cs typeface="Segoe UI Light" panose="020B0502040204020203" pitchFamily="34" charset="0"/>
              </a:rPr>
              <a:t>Ваганов А.С.</a:t>
            </a:r>
          </a:p>
          <a:p>
            <a:pPr>
              <a:lnSpc>
                <a:spcPts val="4200"/>
              </a:lnSpc>
            </a:pPr>
            <a:r>
              <a:rPr lang="ru-RU" b="1" dirty="0" err="1" smtClean="0">
                <a:solidFill>
                  <a:srgbClr val="0C0D0F"/>
                </a:solidFill>
                <a:latin typeface="+mj-lt"/>
                <a:ea typeface="Hubot Sans Bold" pitchFamily="34" charset="-122"/>
                <a:cs typeface="Segoe UI Light" panose="020B0502040204020203" pitchFamily="34" charset="0"/>
              </a:rPr>
              <a:t>Мкртычев</a:t>
            </a:r>
            <a:r>
              <a:rPr lang="ru-RU" b="1" dirty="0" smtClean="0">
                <a:solidFill>
                  <a:srgbClr val="0C0D0F"/>
                </a:solidFill>
                <a:latin typeface="+mj-lt"/>
                <a:ea typeface="Hubot Sans Bold" pitchFamily="34" charset="-122"/>
                <a:cs typeface="Segoe UI Light" panose="020B0502040204020203" pitchFamily="34" charset="0"/>
              </a:rPr>
              <a:t> Р.А.</a:t>
            </a:r>
            <a:endParaRPr lang="en-US" dirty="0">
              <a:latin typeface="+mj-lt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630461"/>
            <a:ext cx="2971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0C0D0F"/>
                </a:solidFill>
                <a:ea typeface="Hubot Sans Bold" pitchFamily="34" charset="-122"/>
                <a:cs typeface="Hubot Sans Bold" pitchFamily="34" charset="-120"/>
              </a:rPr>
              <a:t>Глоссарий</a:t>
            </a:r>
            <a:endParaRPr lang="en-US" sz="2800" dirty="0"/>
          </a:p>
          <a:p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99391" y="7798040"/>
            <a:ext cx="87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3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655" y="0"/>
            <a:ext cx="11675745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8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9391" y="470615"/>
            <a:ext cx="2971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0C0D0F"/>
                </a:solidFill>
                <a:ea typeface="Hubot Sans Bold" pitchFamily="34" charset="-122"/>
                <a:cs typeface="Hubot Sans Bold" pitchFamily="34" charset="-120"/>
              </a:rPr>
              <a:t>Заключение</a:t>
            </a:r>
            <a:endParaRPr lang="en-US" sz="2800" dirty="0"/>
          </a:p>
          <a:p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99391" y="7798040"/>
            <a:ext cx="87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3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340690" y="1236356"/>
            <a:ext cx="113560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0C0D0F"/>
                </a:solidFill>
                <a:latin typeface="+mj-lt"/>
                <a:ea typeface="Hubot Sans Bold" pitchFamily="34" charset="-122"/>
                <a:cs typeface="Hubot Sans Bold" pitchFamily="34" charset="-120"/>
              </a:rPr>
              <a:t>Было выполнено моделирование </a:t>
            </a:r>
            <a:r>
              <a:rPr lang="ru-RU" sz="2800" b="1" dirty="0">
                <a:solidFill>
                  <a:srgbClr val="0C0D0F"/>
                </a:solidFill>
                <a:latin typeface="+mj-lt"/>
                <a:ea typeface="Hubot Sans Bold" pitchFamily="34" charset="-122"/>
                <a:cs typeface="Hubot Sans Bold" pitchFamily="34" charset="-120"/>
              </a:rPr>
              <a:t>функциональной модели участия в конкурсе «FASIE</a:t>
            </a:r>
            <a:r>
              <a:rPr lang="ru-RU" sz="2800" b="1" dirty="0" smtClean="0">
                <a:solidFill>
                  <a:srgbClr val="0C0D0F"/>
                </a:solidFill>
                <a:latin typeface="+mj-lt"/>
                <a:ea typeface="Hubot Sans Bold" pitchFamily="34" charset="-122"/>
                <a:cs typeface="Hubot Sans Bold" pitchFamily="34" charset="-120"/>
              </a:rPr>
              <a:t>» со стороны заявителя</a:t>
            </a:r>
            <a:endParaRPr lang="ru-RU" sz="2800" b="1" dirty="0">
              <a:solidFill>
                <a:srgbClr val="0C0D0F"/>
              </a:solidFill>
              <a:latin typeface="+mj-lt"/>
              <a:ea typeface="Hubot Sans Bold" pitchFamily="34" charset="-122"/>
              <a:cs typeface="Hubot Sans Bold" pitchFamily="34" charset="-120"/>
            </a:endParaRPr>
          </a:p>
          <a:p>
            <a:endParaRPr lang="en-US" sz="2800" dirty="0">
              <a:latin typeface="+mj-lt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749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963833" y="3711011"/>
            <a:ext cx="12624036" cy="3886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6600" b="1" dirty="0" smtClean="0">
                <a:solidFill>
                  <a:srgbClr val="0C0D0F"/>
                </a:solidFill>
                <a:ea typeface="Hubot Sans Bold" pitchFamily="34" charset="-122"/>
                <a:cs typeface="Hubot Sans Bold" pitchFamily="34" charset="-120"/>
              </a:rPr>
              <a:t>Спасибо за внимание.</a:t>
            </a:r>
            <a:endParaRPr lang="en-US" sz="6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408788" y="950084"/>
            <a:ext cx="9552893" cy="1191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00"/>
              </a:lnSpc>
            </a:pPr>
            <a:r>
              <a:rPr lang="ru-RU" sz="3200" b="1" dirty="0" smtClean="0">
                <a:solidFill>
                  <a:srgbClr val="0C0D0F"/>
                </a:solidFill>
                <a:ea typeface="Hubot Sans Bold" pitchFamily="34" charset="-122"/>
                <a:cs typeface="Hubot Sans Bold" pitchFamily="34" charset="-120"/>
              </a:rPr>
              <a:t>Цель работы</a:t>
            </a:r>
            <a:endParaRPr lang="en-US" sz="3600" dirty="0">
              <a:cs typeface="Segoe UI" panose="020B0502040204020203" pitchFamily="34" charset="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ru-RU" sz="2900" b="1" dirty="0" smtClean="0">
                <a:solidFill>
                  <a:srgbClr val="0C0D0F"/>
                </a:solidFill>
                <a:ea typeface="Hubot Sans Bold" pitchFamily="34" charset="-122"/>
                <a:cs typeface="Hubot Sans Bold" pitchFamily="34" charset="-120"/>
              </a:rPr>
              <a:t> </a:t>
            </a:r>
            <a:endParaRPr lang="en-US" sz="2900" dirty="0"/>
          </a:p>
        </p:txBody>
      </p:sp>
      <p:sp>
        <p:nvSpPr>
          <p:cNvPr id="20" name="TextBox 19"/>
          <p:cNvSpPr txBox="1"/>
          <p:nvPr/>
        </p:nvSpPr>
        <p:spPr>
          <a:xfrm>
            <a:off x="99391" y="7798040"/>
            <a:ext cx="87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2</a:t>
            </a:r>
            <a:endParaRPr lang="ru-RU" dirty="0"/>
          </a:p>
        </p:txBody>
      </p:sp>
      <p:sp>
        <p:nvSpPr>
          <p:cNvPr id="21" name="Text 1"/>
          <p:cNvSpPr/>
          <p:nvPr/>
        </p:nvSpPr>
        <p:spPr>
          <a:xfrm>
            <a:off x="2408788" y="2141219"/>
            <a:ext cx="9428123" cy="946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50"/>
              </a:lnSpc>
            </a:pPr>
            <a:r>
              <a:rPr lang="ru-RU" sz="2400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Моделирование функциональной модели участия в конкурсе </a:t>
            </a:r>
            <a:r>
              <a:rPr lang="en-US" sz="24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«FASIE</a:t>
            </a:r>
            <a:r>
              <a:rPr lang="en-US" sz="2400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»</a:t>
            </a:r>
            <a:endParaRPr lang="en-US" sz="2400" dirty="0">
              <a:solidFill>
                <a:srgbClr val="55575A"/>
              </a:solidFill>
              <a:latin typeface="+mj-lt"/>
              <a:ea typeface="Roboto Condensed" pitchFamily="34" charset="-122"/>
              <a:cs typeface="Roboto Condensed" pitchFamily="34" charset="-12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135" y="2388854"/>
            <a:ext cx="10528811" cy="543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40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7840" y="1604962"/>
            <a:ext cx="7556421" cy="921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00"/>
              </a:lnSpc>
            </a:pPr>
            <a:r>
              <a:rPr lang="ru-RU" sz="2900" b="1" dirty="0" smtClean="0">
                <a:solidFill>
                  <a:srgbClr val="0C0D0F"/>
                </a:solidFill>
                <a:ea typeface="Hubot Sans Bold" pitchFamily="34" charset="-122"/>
                <a:cs typeface="Hubot Sans Bold" pitchFamily="34" charset="-120"/>
              </a:rPr>
              <a:t>Чем занимается </a:t>
            </a:r>
            <a:r>
              <a:rPr lang="ru-RU" sz="3200" b="1" dirty="0">
                <a:solidFill>
                  <a:srgbClr val="0C0D0F"/>
                </a:solidFill>
                <a:ea typeface="Hubot Sans Bold" pitchFamily="34" charset="-122"/>
                <a:cs typeface="Segoe UI" panose="020B0502040204020203" pitchFamily="34" charset="0"/>
              </a:rPr>
              <a:t>«</a:t>
            </a:r>
            <a:r>
              <a:rPr lang="en-US" sz="3200" b="1" dirty="0">
                <a:solidFill>
                  <a:srgbClr val="0C0D0F"/>
                </a:solidFill>
                <a:ea typeface="Hubot Sans Bold" pitchFamily="34" charset="-122"/>
                <a:cs typeface="Segoe UI" panose="020B0502040204020203" pitchFamily="34" charset="0"/>
              </a:rPr>
              <a:t>FASIE</a:t>
            </a:r>
            <a:r>
              <a:rPr lang="ru-RU" sz="3200" b="1" dirty="0">
                <a:solidFill>
                  <a:srgbClr val="0C0D0F"/>
                </a:solidFill>
                <a:ea typeface="Hubot Sans Bold" pitchFamily="34" charset="-122"/>
                <a:cs typeface="Segoe UI" panose="020B0502040204020203" pitchFamily="34" charset="0"/>
              </a:rPr>
              <a:t>»</a:t>
            </a:r>
            <a:endParaRPr lang="en-US" sz="3200" dirty="0">
              <a:cs typeface="Segoe UI" panose="020B0502040204020203" pitchFamily="34" charset="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ru-RU" sz="2900" b="1" dirty="0" smtClean="0">
                <a:solidFill>
                  <a:srgbClr val="0C0D0F"/>
                </a:solidFill>
                <a:ea typeface="Hubot Sans Bold" pitchFamily="34" charset="-122"/>
                <a:cs typeface="Hubot Sans Bold" pitchFamily="34" charset="-120"/>
              </a:rPr>
              <a:t> 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384885" y="4819603"/>
            <a:ext cx="6757238" cy="73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50"/>
              </a:lnSpc>
            </a:pPr>
            <a:r>
              <a:rPr lang="ru-RU" sz="1600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Ключевая цель фонда – финансовая </a:t>
            </a:r>
            <a:r>
              <a:rPr lang="ru-RU" sz="16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поддержка молодых ученых и малых предприятий, которые занимаются научными разработками с высоким потенциалом коммерциализации</a:t>
            </a:r>
            <a:endParaRPr lang="en-US" sz="1600" dirty="0">
              <a:latin typeface="+mj-lt"/>
            </a:endParaRPr>
          </a:p>
        </p:txBody>
      </p:sp>
      <p:sp>
        <p:nvSpPr>
          <p:cNvPr id="9" name="Shape 6"/>
          <p:cNvSpPr/>
          <p:nvPr/>
        </p:nvSpPr>
        <p:spPr>
          <a:xfrm>
            <a:off x="4231645" y="3371847"/>
            <a:ext cx="3704511" cy="1115497"/>
          </a:xfrm>
          <a:prstGeom prst="roundRect">
            <a:avLst>
              <a:gd name="adj" fmla="val 6558"/>
            </a:avLst>
          </a:prstGeom>
          <a:solidFill>
            <a:srgbClr val="E8E8E3"/>
          </a:solidFill>
          <a:ln w="15240">
            <a:solidFill>
              <a:srgbClr val="C8CAC1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4216405" y="3371847"/>
            <a:ext cx="60960" cy="1115497"/>
          </a:xfrm>
          <a:prstGeom prst="roundRect">
            <a:avLst>
              <a:gd name="adj" fmla="val 36279"/>
            </a:avLst>
          </a:prstGeom>
          <a:solidFill>
            <a:srgbClr val="C8CAC1"/>
          </a:solidFill>
          <a:ln/>
        </p:spPr>
      </p:sp>
      <p:sp>
        <p:nvSpPr>
          <p:cNvPr id="11" name="Text 8"/>
          <p:cNvSpPr/>
          <p:nvPr/>
        </p:nvSpPr>
        <p:spPr>
          <a:xfrm>
            <a:off x="4440004" y="3534486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ru-RU" b="1" dirty="0" smtClean="0">
                <a:solidFill>
                  <a:srgbClr val="55575A"/>
                </a:solidFill>
                <a:ea typeface="Hubot Sans Bold" pitchFamily="34" charset="-122"/>
                <a:cs typeface="Hubot Sans Bold" pitchFamily="34" charset="-120"/>
              </a:rPr>
              <a:t>Финансирование НИОКР</a:t>
            </a: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4440004" y="3853216"/>
            <a:ext cx="333351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ru-RU" sz="1600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От 10% до 30% суммы гранта</a:t>
            </a:r>
            <a:r>
              <a:rPr lang="en-US" sz="1600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.</a:t>
            </a:r>
            <a:endParaRPr lang="en-US" sz="1600" dirty="0">
              <a:latin typeface="+mj-lt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400125" y="3371847"/>
            <a:ext cx="3704511" cy="1115497"/>
          </a:xfrm>
          <a:prstGeom prst="roundRect">
            <a:avLst>
              <a:gd name="adj" fmla="val 6558"/>
            </a:avLst>
          </a:prstGeom>
          <a:solidFill>
            <a:srgbClr val="E8E8E3"/>
          </a:solidFill>
          <a:ln w="15240">
            <a:solidFill>
              <a:srgbClr val="C8CAC1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384885" y="3371847"/>
            <a:ext cx="60960" cy="1115497"/>
          </a:xfrm>
          <a:prstGeom prst="roundRect">
            <a:avLst>
              <a:gd name="adj" fmla="val 36279"/>
            </a:avLst>
          </a:prstGeom>
          <a:solidFill>
            <a:srgbClr val="C8CAC1"/>
          </a:solidFill>
          <a:ln/>
        </p:spPr>
      </p:sp>
      <p:sp>
        <p:nvSpPr>
          <p:cNvPr id="15" name="Text 12"/>
          <p:cNvSpPr/>
          <p:nvPr/>
        </p:nvSpPr>
        <p:spPr>
          <a:xfrm>
            <a:off x="608484" y="3534487"/>
            <a:ext cx="2870716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ru-RU" b="1" dirty="0" smtClean="0">
                <a:solidFill>
                  <a:srgbClr val="55575A"/>
                </a:solidFill>
                <a:ea typeface="Hubot Sans Bold" pitchFamily="34" charset="-122"/>
                <a:cs typeface="Hubot Sans Bold" pitchFamily="34" charset="-120"/>
              </a:rPr>
              <a:t>Выдача грантов</a:t>
            </a:r>
            <a:endParaRPr lang="en-US" dirty="0"/>
          </a:p>
        </p:txBody>
      </p:sp>
      <p:sp>
        <p:nvSpPr>
          <p:cNvPr id="16" name="Text 13"/>
          <p:cNvSpPr/>
          <p:nvPr/>
        </p:nvSpPr>
        <p:spPr>
          <a:xfrm>
            <a:off x="608484" y="3853217"/>
            <a:ext cx="333351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ru-RU" sz="1600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От 500 </a:t>
            </a:r>
            <a:r>
              <a:rPr lang="ru-RU" sz="1600" dirty="0" err="1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т.р</a:t>
            </a:r>
            <a:r>
              <a:rPr lang="en-US" sz="1600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.</a:t>
            </a:r>
            <a:r>
              <a:rPr lang="ru-RU" sz="1600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 до 30 </a:t>
            </a:r>
            <a:r>
              <a:rPr lang="ru-RU" sz="1600" dirty="0" err="1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млн.р</a:t>
            </a:r>
            <a:r>
              <a:rPr lang="ru-RU" sz="1600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.</a:t>
            </a:r>
            <a:endParaRPr lang="en-US" sz="1600" dirty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391" y="7798040"/>
            <a:ext cx="87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2</a:t>
            </a:r>
            <a:endParaRPr lang="ru-RU" dirty="0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795" y="1201924"/>
            <a:ext cx="6467315" cy="5725650"/>
          </a:xfrm>
          <a:prstGeom prst="rect">
            <a:avLst/>
          </a:prstGeom>
        </p:spPr>
      </p:pic>
      <p:sp>
        <p:nvSpPr>
          <p:cNvPr id="21" name="Text 1"/>
          <p:cNvSpPr/>
          <p:nvPr/>
        </p:nvSpPr>
        <p:spPr>
          <a:xfrm>
            <a:off x="384885" y="2473722"/>
            <a:ext cx="6757238" cy="73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50"/>
              </a:lnSpc>
            </a:pPr>
            <a:r>
              <a:rPr lang="ru-RU" sz="16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«FASIE» </a:t>
            </a:r>
            <a:r>
              <a:rPr lang="ru-RU" sz="1600" dirty="0">
                <a:solidFill>
                  <a:srgbClr val="55575A"/>
                </a:solidFill>
                <a:ea typeface="Roboto Condensed" pitchFamily="34" charset="-122"/>
                <a:cs typeface="Roboto Condensed" pitchFamily="34" charset="-120"/>
              </a:rPr>
              <a:t>–</a:t>
            </a:r>
            <a:r>
              <a:rPr lang="ru-RU" sz="1600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 </a:t>
            </a:r>
            <a:r>
              <a:rPr lang="ru-RU" sz="16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Фонд содействия развитию малых форм предприятий в </a:t>
            </a:r>
            <a:br>
              <a:rPr lang="ru-RU" sz="16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</a:br>
            <a:r>
              <a:rPr lang="ru-RU" sz="16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научно-технической сфере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84885" y="478855"/>
            <a:ext cx="7556421" cy="921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00"/>
              </a:lnSpc>
            </a:pPr>
            <a:r>
              <a:rPr lang="ru-RU" sz="2900" b="1" dirty="0" smtClean="0">
                <a:solidFill>
                  <a:srgbClr val="0C0D0F"/>
                </a:solidFill>
                <a:ea typeface="Hubot Sans Bold" pitchFamily="34" charset="-122"/>
                <a:cs typeface="Hubot Sans Bold" pitchFamily="34" charset="-120"/>
              </a:rPr>
              <a:t>Программа </a:t>
            </a:r>
            <a:r>
              <a:rPr lang="en-US" sz="2900" b="1" dirty="0" smtClean="0">
                <a:solidFill>
                  <a:srgbClr val="0C0D0F"/>
                </a:solidFill>
                <a:ea typeface="Hubot Sans Bold" pitchFamily="34" charset="-122"/>
                <a:cs typeface="Hubot Sans Bold" pitchFamily="34" charset="-120"/>
              </a:rPr>
              <a:t>«</a:t>
            </a:r>
            <a:r>
              <a:rPr lang="ru-RU" sz="2900" b="1" dirty="0" smtClean="0">
                <a:solidFill>
                  <a:srgbClr val="0C0D0F"/>
                </a:solidFill>
                <a:ea typeface="Hubot Sans Bold" pitchFamily="34" charset="-122"/>
                <a:cs typeface="Hubot Sans Bold" pitchFamily="34" charset="-120"/>
              </a:rPr>
              <a:t>Студенческий </a:t>
            </a:r>
            <a:r>
              <a:rPr lang="ru-RU" sz="2900" b="1" dirty="0" err="1" smtClean="0">
                <a:solidFill>
                  <a:srgbClr val="0C0D0F"/>
                </a:solidFill>
                <a:ea typeface="Hubot Sans Bold" pitchFamily="34" charset="-122"/>
                <a:cs typeface="Hubot Sans Bold" pitchFamily="34" charset="-120"/>
              </a:rPr>
              <a:t>стартап</a:t>
            </a:r>
            <a:r>
              <a:rPr lang="en-US" sz="2900" b="1" dirty="0" smtClean="0">
                <a:solidFill>
                  <a:srgbClr val="0C0D0F"/>
                </a:solidFill>
                <a:ea typeface="Hubot Sans Bold" pitchFamily="34" charset="-122"/>
                <a:cs typeface="Hubot Sans Bold" pitchFamily="34" charset="-120"/>
              </a:rPr>
              <a:t>» </a:t>
            </a:r>
            <a:r>
              <a:rPr lang="ru-RU" sz="2900" b="1" dirty="0" smtClean="0">
                <a:solidFill>
                  <a:srgbClr val="0C0D0F"/>
                </a:solidFill>
                <a:ea typeface="Hubot Sans Bold" pitchFamily="34" charset="-122"/>
                <a:cs typeface="Hubot Sans Bold" pitchFamily="34" charset="-120"/>
              </a:rPr>
              <a:t>  </a:t>
            </a:r>
            <a:endParaRPr lang="en-US" sz="3200" dirty="0">
              <a:cs typeface="Segoe UI" panose="020B0502040204020203" pitchFamily="34" charset="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ru-RU" sz="2900" b="1" dirty="0" smtClean="0">
                <a:solidFill>
                  <a:srgbClr val="0C0D0F"/>
                </a:solidFill>
                <a:ea typeface="Hubot Sans Bold" pitchFamily="34" charset="-122"/>
                <a:cs typeface="Hubot Sans Bold" pitchFamily="34" charset="-120"/>
              </a:rPr>
              <a:t> </a:t>
            </a:r>
            <a:endParaRPr lang="en-US" sz="2900" dirty="0"/>
          </a:p>
        </p:txBody>
      </p:sp>
      <p:sp>
        <p:nvSpPr>
          <p:cNvPr id="9" name="Shape 6"/>
          <p:cNvSpPr/>
          <p:nvPr/>
        </p:nvSpPr>
        <p:spPr>
          <a:xfrm>
            <a:off x="10503236" y="6203006"/>
            <a:ext cx="3704511" cy="1115497"/>
          </a:xfrm>
          <a:prstGeom prst="roundRect">
            <a:avLst>
              <a:gd name="adj" fmla="val 6558"/>
            </a:avLst>
          </a:prstGeom>
          <a:solidFill>
            <a:srgbClr val="E8E8E3"/>
          </a:solidFill>
          <a:ln w="15240">
            <a:solidFill>
              <a:srgbClr val="C8CAC1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10487996" y="6203006"/>
            <a:ext cx="60960" cy="1115497"/>
          </a:xfrm>
          <a:prstGeom prst="roundRect">
            <a:avLst>
              <a:gd name="adj" fmla="val 36279"/>
            </a:avLst>
          </a:prstGeom>
          <a:solidFill>
            <a:srgbClr val="C8CAC1"/>
          </a:solidFill>
          <a:ln/>
        </p:spPr>
      </p:sp>
      <p:sp>
        <p:nvSpPr>
          <p:cNvPr id="11" name="Text 8"/>
          <p:cNvSpPr/>
          <p:nvPr/>
        </p:nvSpPr>
        <p:spPr>
          <a:xfrm>
            <a:off x="10711595" y="6365645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ru-RU" b="1" dirty="0" smtClean="0">
                <a:solidFill>
                  <a:srgbClr val="55575A"/>
                </a:solidFill>
                <a:ea typeface="Hubot Sans Bold" pitchFamily="34" charset="-122"/>
                <a:cs typeface="Hubot Sans Bold" pitchFamily="34" charset="-120"/>
              </a:rPr>
              <a:t>Сроки выполнения</a:t>
            </a: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10660724" y="6684375"/>
            <a:ext cx="3462779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ru-RU" sz="1600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12 месяцев(1 этап:1 мес., 2 этап:11мес.)</a:t>
            </a:r>
            <a:endParaRPr lang="en-US" sz="1600" dirty="0">
              <a:latin typeface="+mj-lt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043465" y="6207802"/>
            <a:ext cx="3704511" cy="1115497"/>
          </a:xfrm>
          <a:prstGeom prst="roundRect">
            <a:avLst>
              <a:gd name="adj" fmla="val 6558"/>
            </a:avLst>
          </a:prstGeom>
          <a:solidFill>
            <a:srgbClr val="E8E8E3"/>
          </a:solidFill>
          <a:ln w="15240">
            <a:solidFill>
              <a:srgbClr val="C8CAC1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028225" y="6207802"/>
            <a:ext cx="60960" cy="1115497"/>
          </a:xfrm>
          <a:prstGeom prst="roundRect">
            <a:avLst>
              <a:gd name="adj" fmla="val 36279"/>
            </a:avLst>
          </a:prstGeom>
          <a:solidFill>
            <a:srgbClr val="C8CAC1"/>
          </a:solidFill>
          <a:ln/>
        </p:spPr>
      </p:sp>
      <p:sp>
        <p:nvSpPr>
          <p:cNvPr id="15" name="Text 12"/>
          <p:cNvSpPr/>
          <p:nvPr/>
        </p:nvSpPr>
        <p:spPr>
          <a:xfrm>
            <a:off x="6251824" y="6370442"/>
            <a:ext cx="2870716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ru-RU" b="1" dirty="0" smtClean="0">
                <a:solidFill>
                  <a:srgbClr val="55575A"/>
                </a:solidFill>
                <a:ea typeface="Hubot Sans Bold" pitchFamily="34" charset="-122"/>
                <a:cs typeface="Hubot Sans Bold" pitchFamily="34" charset="-120"/>
              </a:rPr>
              <a:t>Размер грантов</a:t>
            </a:r>
            <a:endParaRPr lang="en-US" dirty="0"/>
          </a:p>
        </p:txBody>
      </p:sp>
      <p:sp>
        <p:nvSpPr>
          <p:cNvPr id="16" name="Text 13"/>
          <p:cNvSpPr/>
          <p:nvPr/>
        </p:nvSpPr>
        <p:spPr>
          <a:xfrm>
            <a:off x="6251824" y="6689172"/>
            <a:ext cx="333351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ru-RU" sz="1600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1 млн рублей</a:t>
            </a:r>
            <a:endParaRPr lang="en-US" sz="1600" dirty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391" y="7798040"/>
            <a:ext cx="87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2</a:t>
            </a:r>
            <a:endParaRPr lang="ru-RU" dirty="0"/>
          </a:p>
        </p:txBody>
      </p:sp>
      <p:sp>
        <p:nvSpPr>
          <p:cNvPr id="21" name="Text 1"/>
          <p:cNvSpPr/>
          <p:nvPr/>
        </p:nvSpPr>
        <p:spPr>
          <a:xfrm>
            <a:off x="384885" y="1257604"/>
            <a:ext cx="6757238" cy="73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50"/>
              </a:lnSpc>
            </a:pPr>
            <a:r>
              <a:rPr lang="ru-RU" sz="16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Программа направлена на реализацию студентами </a:t>
            </a:r>
            <a:r>
              <a:rPr lang="ru-RU" sz="1600" dirty="0" err="1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стартап</a:t>
            </a:r>
            <a:r>
              <a:rPr lang="ru-RU" sz="16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-проектов и на выполнение работ по созданию новых товаров, </a:t>
            </a:r>
            <a:r>
              <a:rPr lang="ru-RU" sz="1600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изделий или технологий, находящихся </a:t>
            </a:r>
            <a:r>
              <a:rPr lang="ru-RU" sz="16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на самой ранней стадии развития</a:t>
            </a:r>
          </a:p>
        </p:txBody>
      </p:sp>
      <p:sp>
        <p:nvSpPr>
          <p:cNvPr id="17" name="Text 1"/>
          <p:cNvSpPr/>
          <p:nvPr/>
        </p:nvSpPr>
        <p:spPr>
          <a:xfrm>
            <a:off x="384885" y="2775935"/>
            <a:ext cx="4750482" cy="3843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50"/>
              </a:lnSpc>
              <a:spcAft>
                <a:spcPts val="1200"/>
              </a:spcAft>
            </a:pPr>
            <a:r>
              <a:rPr lang="ru-RU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 </a:t>
            </a:r>
            <a:r>
              <a:rPr lang="ru-RU" b="1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Направления </a:t>
            </a:r>
            <a:r>
              <a:rPr lang="ru-RU" b="1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программы</a:t>
            </a:r>
          </a:p>
          <a:p>
            <a:pPr marL="285750" indent="-285750">
              <a:lnSpc>
                <a:spcPts val="1850"/>
              </a:lnSpc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 Цифровые </a:t>
            </a:r>
            <a:r>
              <a:rPr lang="ru-RU" sz="1600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технологии</a:t>
            </a:r>
            <a:endParaRPr lang="ru-RU" sz="1600" dirty="0">
              <a:solidFill>
                <a:srgbClr val="55575A"/>
              </a:solidFill>
              <a:latin typeface="+mj-lt"/>
              <a:ea typeface="Roboto Condensed" pitchFamily="34" charset="-122"/>
              <a:cs typeface="Roboto Condensed" pitchFamily="34" charset="-120"/>
            </a:endParaRPr>
          </a:p>
          <a:p>
            <a:pPr marL="285750" indent="-285750">
              <a:lnSpc>
                <a:spcPts val="1850"/>
              </a:lnSpc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Медицина </a:t>
            </a:r>
            <a:r>
              <a:rPr lang="ru-RU" sz="16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и технологии </a:t>
            </a:r>
            <a:r>
              <a:rPr lang="ru-RU" sz="1600" dirty="0" err="1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здоровьесбережения</a:t>
            </a:r>
            <a:endParaRPr lang="ru-RU" sz="1600" dirty="0">
              <a:solidFill>
                <a:srgbClr val="55575A"/>
              </a:solidFill>
              <a:latin typeface="+mj-lt"/>
              <a:ea typeface="Roboto Condensed" pitchFamily="34" charset="-122"/>
              <a:cs typeface="Roboto Condensed" pitchFamily="34" charset="-120"/>
            </a:endParaRPr>
          </a:p>
          <a:p>
            <a:pPr marL="285750" indent="-285750">
              <a:lnSpc>
                <a:spcPts val="1850"/>
              </a:lnSpc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Новые </a:t>
            </a:r>
            <a:r>
              <a:rPr lang="ru-RU" sz="16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материалы и химические </a:t>
            </a:r>
            <a:r>
              <a:rPr lang="ru-RU" sz="1600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технологии</a:t>
            </a:r>
            <a:endParaRPr lang="ru-RU" sz="1600" dirty="0">
              <a:solidFill>
                <a:srgbClr val="55575A"/>
              </a:solidFill>
              <a:latin typeface="+mj-lt"/>
              <a:ea typeface="Roboto Condensed" pitchFamily="34" charset="-122"/>
              <a:cs typeface="Roboto Condensed" pitchFamily="34" charset="-120"/>
            </a:endParaRPr>
          </a:p>
          <a:p>
            <a:pPr marL="285750" indent="-285750">
              <a:lnSpc>
                <a:spcPts val="1850"/>
              </a:lnSpc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Новые </a:t>
            </a:r>
            <a:r>
              <a:rPr lang="ru-RU" sz="16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приборы и интеллектуальные производственные </a:t>
            </a:r>
            <a:r>
              <a:rPr lang="ru-RU" sz="1600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технологии</a:t>
            </a:r>
            <a:endParaRPr lang="ru-RU" sz="1600" dirty="0">
              <a:solidFill>
                <a:srgbClr val="55575A"/>
              </a:solidFill>
              <a:latin typeface="+mj-lt"/>
              <a:ea typeface="Roboto Condensed" pitchFamily="34" charset="-122"/>
              <a:cs typeface="Roboto Condensed" pitchFamily="34" charset="-120"/>
            </a:endParaRPr>
          </a:p>
          <a:p>
            <a:pPr marL="285750" indent="-285750">
              <a:lnSpc>
                <a:spcPts val="1850"/>
              </a:lnSpc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Биотехнологии</a:t>
            </a:r>
            <a:endParaRPr lang="ru-RU" sz="1600" dirty="0">
              <a:solidFill>
                <a:srgbClr val="55575A"/>
              </a:solidFill>
              <a:latin typeface="+mj-lt"/>
              <a:ea typeface="Roboto Condensed" pitchFamily="34" charset="-122"/>
              <a:cs typeface="Roboto Condensed" pitchFamily="34" charset="-120"/>
            </a:endParaRPr>
          </a:p>
          <a:p>
            <a:pPr marL="285750" indent="-285750">
              <a:lnSpc>
                <a:spcPts val="1850"/>
              </a:lnSpc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Ресурсосберегающая энергетика</a:t>
            </a:r>
            <a:endParaRPr lang="ru-RU" sz="1600" dirty="0">
              <a:solidFill>
                <a:srgbClr val="55575A"/>
              </a:solidFill>
              <a:latin typeface="+mj-lt"/>
              <a:ea typeface="Roboto Condensed" pitchFamily="34" charset="-122"/>
              <a:cs typeface="Roboto Condensed" pitchFamily="34" charset="-120"/>
            </a:endParaRPr>
          </a:p>
          <a:p>
            <a:pPr marL="285750" indent="-285750">
              <a:lnSpc>
                <a:spcPts val="1850"/>
              </a:lnSpc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Креативные индустрии</a:t>
            </a:r>
            <a:endParaRPr lang="ru-RU" sz="1600" dirty="0">
              <a:solidFill>
                <a:srgbClr val="55575A"/>
              </a:solidFill>
              <a:latin typeface="+mj-lt"/>
              <a:ea typeface="Roboto Condensed" pitchFamily="34" charset="-122"/>
              <a:cs typeface="Roboto Condensed" pitchFamily="34" charset="-120"/>
            </a:endParaRPr>
          </a:p>
          <a:p>
            <a:pPr>
              <a:lnSpc>
                <a:spcPts val="1850"/>
              </a:lnSpc>
            </a:pPr>
            <a:endParaRPr lang="ru-RU" sz="1600" dirty="0">
              <a:solidFill>
                <a:srgbClr val="55575A"/>
              </a:solidFill>
              <a:latin typeface="+mj-lt"/>
              <a:ea typeface="Roboto Condensed" pitchFamily="34" charset="-122"/>
              <a:cs typeface="Roboto Condensed" pitchFamily="34" charset="-12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947" y="2036529"/>
            <a:ext cx="894397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6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21748" y="247716"/>
            <a:ext cx="8103132" cy="921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00"/>
              </a:lnSpc>
            </a:pPr>
            <a:r>
              <a:rPr lang="ru-RU" sz="2900" b="1" dirty="0" smtClean="0">
                <a:solidFill>
                  <a:srgbClr val="0C0D0F"/>
                </a:solidFill>
                <a:ea typeface="Hubot Sans Bold" pitchFamily="34" charset="-122"/>
                <a:cs typeface="Hubot Sans Bold" pitchFamily="34" charset="-120"/>
              </a:rPr>
              <a:t>Стандарт </a:t>
            </a:r>
            <a:r>
              <a:rPr lang="en-US" sz="2900" b="1" dirty="0" smtClean="0">
                <a:solidFill>
                  <a:srgbClr val="0C0D0F"/>
                </a:solidFill>
                <a:ea typeface="Hubot Sans Bold" pitchFamily="34" charset="-122"/>
                <a:cs typeface="Hubot Sans Bold" pitchFamily="34" charset="-120"/>
              </a:rPr>
              <a:t>IDEF0</a:t>
            </a:r>
            <a:endParaRPr lang="en-US" sz="3200" dirty="0">
              <a:cs typeface="Segoe UI" panose="020B0502040204020203" pitchFamily="34" charset="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ru-RU" sz="2900" b="1" dirty="0" smtClean="0">
                <a:solidFill>
                  <a:srgbClr val="0C0D0F"/>
                </a:solidFill>
                <a:ea typeface="Hubot Sans Bold" pitchFamily="34" charset="-122"/>
                <a:cs typeface="Hubot Sans Bold" pitchFamily="34" charset="-120"/>
              </a:rPr>
              <a:t> </a:t>
            </a:r>
            <a:endParaRPr lang="en-US" sz="2900" dirty="0"/>
          </a:p>
        </p:txBody>
      </p:sp>
      <p:sp>
        <p:nvSpPr>
          <p:cNvPr id="20" name="TextBox 19"/>
          <p:cNvSpPr txBox="1"/>
          <p:nvPr/>
        </p:nvSpPr>
        <p:spPr>
          <a:xfrm>
            <a:off x="99391" y="7798040"/>
            <a:ext cx="87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2</a:t>
            </a:r>
            <a:endParaRPr lang="ru-RU" dirty="0"/>
          </a:p>
        </p:txBody>
      </p:sp>
      <p:sp>
        <p:nvSpPr>
          <p:cNvPr id="21" name="Text 1"/>
          <p:cNvSpPr/>
          <p:nvPr/>
        </p:nvSpPr>
        <p:spPr>
          <a:xfrm>
            <a:off x="321748" y="1026465"/>
            <a:ext cx="6757238" cy="73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50"/>
              </a:lnSpc>
            </a:pPr>
            <a:r>
              <a:rPr lang="ru-RU" sz="1600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Методология </a:t>
            </a:r>
            <a:r>
              <a:rPr lang="ru-RU" sz="16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функционального </a:t>
            </a:r>
            <a:r>
              <a:rPr lang="ru-RU" sz="1600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и </a:t>
            </a:r>
            <a:r>
              <a:rPr lang="ru-RU" sz="1600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графическая нотация, предназначенная для формализации и описания бизнес-процессов.</a:t>
            </a:r>
          </a:p>
        </p:txBody>
      </p:sp>
      <p:sp>
        <p:nvSpPr>
          <p:cNvPr id="17" name="Text 1"/>
          <p:cNvSpPr/>
          <p:nvPr/>
        </p:nvSpPr>
        <p:spPr>
          <a:xfrm>
            <a:off x="321748" y="1766679"/>
            <a:ext cx="5111312" cy="5281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50"/>
              </a:lnSpc>
              <a:spcAft>
                <a:spcPts val="1200"/>
              </a:spcAft>
            </a:pPr>
            <a:r>
              <a:rPr lang="ru-RU" dirty="0">
                <a:solidFill>
                  <a:srgbClr val="55575A"/>
                </a:solidFill>
                <a:ea typeface="Roboto Condensed" pitchFamily="34" charset="-122"/>
                <a:cs typeface="Roboto Condensed" pitchFamily="34" charset="-120"/>
              </a:rPr>
              <a:t> </a:t>
            </a:r>
            <a:r>
              <a:rPr lang="ru-RU" b="1" dirty="0" smtClean="0">
                <a:solidFill>
                  <a:srgbClr val="55575A"/>
                </a:solidFill>
                <a:ea typeface="Roboto Condensed" pitchFamily="34" charset="-122"/>
                <a:cs typeface="Roboto Condensed" pitchFamily="34" charset="-120"/>
              </a:rPr>
              <a:t>Основные понятия</a:t>
            </a:r>
            <a:endParaRPr lang="ru-RU" b="1" dirty="0">
              <a:solidFill>
                <a:srgbClr val="55575A"/>
              </a:solidFill>
              <a:latin typeface="+mj-lt"/>
              <a:ea typeface="Roboto Condensed" pitchFamily="34" charset="-122"/>
              <a:cs typeface="Roboto Condensed" pitchFamily="34" charset="-120"/>
            </a:endParaRPr>
          </a:p>
          <a:p>
            <a:pPr marL="285750" indent="-285750">
              <a:lnSpc>
                <a:spcPts val="185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55575A"/>
                </a:solidFill>
                <a:ea typeface="Roboto Condensed" pitchFamily="34" charset="-122"/>
                <a:cs typeface="Roboto Condensed" pitchFamily="34" charset="-120"/>
              </a:rPr>
              <a:t>Функциональный блок </a:t>
            </a:r>
            <a:r>
              <a:rPr lang="ru-RU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олицетворяет </a:t>
            </a:r>
            <a:r>
              <a:rPr lang="ru-RU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собой некоторую конкретную </a:t>
            </a:r>
            <a:r>
              <a:rPr lang="ru-RU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функцию </a:t>
            </a:r>
            <a:r>
              <a:rPr lang="ru-RU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в рамках рассматриваемой </a:t>
            </a:r>
            <a:r>
              <a:rPr lang="ru-RU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системы</a:t>
            </a:r>
            <a:br>
              <a:rPr lang="ru-RU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</a:br>
            <a:endParaRPr lang="ru-RU" dirty="0" smtClean="0">
              <a:solidFill>
                <a:srgbClr val="55575A"/>
              </a:solidFill>
              <a:latin typeface="+mj-lt"/>
              <a:ea typeface="Roboto Condensed" pitchFamily="34" charset="-122"/>
              <a:cs typeface="Roboto Condensed" pitchFamily="34" charset="-120"/>
            </a:endParaRPr>
          </a:p>
          <a:p>
            <a:pPr marL="285750" indent="-285750">
              <a:lnSpc>
                <a:spcPts val="185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55575A"/>
                </a:solidFill>
              </a:rPr>
              <a:t>Интерфейсные дуги </a:t>
            </a:r>
            <a:r>
              <a:rPr lang="ru-RU" dirty="0">
                <a:solidFill>
                  <a:srgbClr val="55575A"/>
                </a:solidFill>
                <a:latin typeface="+mj-lt"/>
              </a:rPr>
              <a:t>отображают различные объекты, в той или иной степени определяющие процессы, происходящие в </a:t>
            </a:r>
            <a:r>
              <a:rPr lang="ru-RU" dirty="0" smtClean="0">
                <a:solidFill>
                  <a:srgbClr val="55575A"/>
                </a:solidFill>
                <a:latin typeface="+mj-lt"/>
              </a:rPr>
              <a:t>системе</a:t>
            </a:r>
            <a:br>
              <a:rPr lang="ru-RU" dirty="0" smtClean="0">
                <a:solidFill>
                  <a:srgbClr val="55575A"/>
                </a:solidFill>
                <a:latin typeface="+mj-lt"/>
              </a:rPr>
            </a:br>
            <a:endParaRPr lang="ru-RU" dirty="0" smtClean="0">
              <a:solidFill>
                <a:srgbClr val="55575A"/>
              </a:solidFill>
              <a:latin typeface="+mj-lt"/>
            </a:endParaRPr>
          </a:p>
          <a:p>
            <a:pPr marL="285750" indent="-285750">
              <a:lnSpc>
                <a:spcPts val="185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55575A"/>
                </a:solidFill>
              </a:rPr>
              <a:t>Декомпозиция </a:t>
            </a:r>
            <a:r>
              <a:rPr lang="ru-RU" dirty="0">
                <a:solidFill>
                  <a:srgbClr val="55575A"/>
                </a:solidFill>
                <a:latin typeface="+mj-lt"/>
              </a:rPr>
              <a:t>позволяет постепенно и структурированно представлять модель системы в виде иерархической структуры отдельных </a:t>
            </a:r>
            <a:r>
              <a:rPr lang="ru-RU" dirty="0" smtClean="0">
                <a:solidFill>
                  <a:srgbClr val="55575A"/>
                </a:solidFill>
                <a:latin typeface="+mj-lt"/>
              </a:rPr>
              <a:t>диаграмм</a:t>
            </a:r>
            <a:br>
              <a:rPr lang="ru-RU" dirty="0" smtClean="0">
                <a:solidFill>
                  <a:srgbClr val="55575A"/>
                </a:solidFill>
                <a:latin typeface="+mj-lt"/>
              </a:rPr>
            </a:br>
            <a:endParaRPr lang="ru-RU" dirty="0" smtClean="0">
              <a:solidFill>
                <a:srgbClr val="55575A"/>
              </a:solidFill>
              <a:latin typeface="+mj-lt"/>
            </a:endParaRPr>
          </a:p>
          <a:p>
            <a:pPr marL="285750" indent="-285750">
              <a:lnSpc>
                <a:spcPts val="185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55575A"/>
                </a:solidFill>
                <a:ea typeface="Roboto Condensed" pitchFamily="34" charset="-122"/>
                <a:cs typeface="Roboto Condensed" pitchFamily="34" charset="-120"/>
              </a:rPr>
              <a:t>Глоссарий</a:t>
            </a:r>
            <a:r>
              <a:rPr lang="ru-RU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 — </a:t>
            </a:r>
            <a:r>
              <a:rPr lang="ru-RU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словарь </a:t>
            </a:r>
            <a:r>
              <a:rPr lang="ru-RU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узкоспециализированных </a:t>
            </a:r>
            <a:r>
              <a:rPr lang="ru-RU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терминов </a:t>
            </a:r>
            <a:r>
              <a:rPr lang="ru-RU" dirty="0" smtClean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с </a:t>
            </a:r>
            <a:r>
              <a:rPr lang="ru-RU" dirty="0">
                <a:solidFill>
                  <a:srgbClr val="55575A"/>
                </a:solidFill>
                <a:latin typeface="+mj-lt"/>
                <a:ea typeface="Roboto Condensed" pitchFamily="34" charset="-122"/>
                <a:cs typeface="Roboto Condensed" pitchFamily="34" charset="-120"/>
              </a:rPr>
              <a:t>толкованием, иногда переводом на другой язык, комментариями и примерами</a:t>
            </a:r>
            <a:endParaRPr lang="ru-RU" dirty="0" smtClean="0">
              <a:solidFill>
                <a:srgbClr val="55575A"/>
              </a:solidFill>
              <a:latin typeface="+mj-lt"/>
              <a:ea typeface="Roboto Condensed" pitchFamily="34" charset="-122"/>
              <a:cs typeface="Roboto Condensed" pitchFamily="34" charset="-120"/>
            </a:endParaRPr>
          </a:p>
          <a:p>
            <a:pPr>
              <a:lnSpc>
                <a:spcPts val="1850"/>
              </a:lnSpc>
            </a:pPr>
            <a:endParaRPr lang="ru-RU" sz="1600" dirty="0">
              <a:solidFill>
                <a:srgbClr val="55575A"/>
              </a:solidFill>
              <a:latin typeface="+mj-lt"/>
              <a:ea typeface="Roboto Condensed" pitchFamily="34" charset="-122"/>
              <a:cs typeface="Roboto Condensed" pitchFamily="34" charset="-120"/>
            </a:endParaRPr>
          </a:p>
        </p:txBody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784" y="915260"/>
            <a:ext cx="11525157" cy="6521945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0959675" y="1725033"/>
            <a:ext cx="2415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Функциональный Блок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553968" y="2993628"/>
            <a:ext cx="2132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Интерфейсная дуга 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0959675" y="4287520"/>
            <a:ext cx="1705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mtClean="0"/>
              <a:t>Декомпозиция 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7462037" y="5535414"/>
            <a:ext cx="1224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Глоссарий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643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630461"/>
            <a:ext cx="29718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Контекстная диаграмма верхнего уровня</a:t>
            </a:r>
          </a:p>
          <a:p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99391" y="7798040"/>
            <a:ext cx="87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3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1" y="-1"/>
            <a:ext cx="11658599" cy="821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1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630461"/>
            <a:ext cx="29718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Родительская диаграмма</a:t>
            </a:r>
          </a:p>
          <a:p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99391" y="7798040"/>
            <a:ext cx="87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3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941" y="0"/>
            <a:ext cx="11587459" cy="81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4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630461"/>
            <a:ext cx="29718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0C0D0F"/>
                </a:solidFill>
                <a:ea typeface="Hubot Sans Bold" pitchFamily="34" charset="-122"/>
                <a:cs typeface="Hubot Sans Bold" pitchFamily="34" charset="-120"/>
              </a:rPr>
              <a:t>Дочерняя диаграмма</a:t>
            </a:r>
          </a:p>
          <a:p>
            <a:r>
              <a:rPr lang="ru-RU" sz="2800" b="1" dirty="0" smtClean="0">
                <a:solidFill>
                  <a:srgbClr val="0C0D0F"/>
                </a:solidFill>
                <a:ea typeface="Hubot Sans Bold" pitchFamily="34" charset="-122"/>
              </a:rPr>
              <a:t>(декомпозиция)</a:t>
            </a:r>
            <a:endParaRPr lang="en-US" sz="2800" dirty="0"/>
          </a:p>
          <a:p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99391" y="7798040"/>
            <a:ext cx="87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3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655" y="0"/>
            <a:ext cx="11675745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1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630461"/>
            <a:ext cx="2971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0C0D0F"/>
                </a:solidFill>
                <a:ea typeface="Hubot Sans Bold" pitchFamily="34" charset="-122"/>
                <a:cs typeface="Hubot Sans Bold" pitchFamily="34" charset="-120"/>
              </a:rPr>
              <a:t>Дерево узлов</a:t>
            </a:r>
            <a:endParaRPr lang="en-US" sz="2800" dirty="0"/>
          </a:p>
          <a:p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99391" y="7798040"/>
            <a:ext cx="87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3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1" y="-1"/>
            <a:ext cx="11658599" cy="821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39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301</Words>
  <Application>Microsoft Office PowerPoint</Application>
  <PresentationFormat>Произвольный</PresentationFormat>
  <Paragraphs>68</Paragraphs>
  <Slides>12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Segoe UI Light</vt:lpstr>
      <vt:lpstr>Segoe UI</vt:lpstr>
      <vt:lpstr>Roboto Condensed</vt:lpstr>
      <vt:lpstr>Calibri Light</vt:lpstr>
      <vt:lpstr>Arial</vt:lpstr>
      <vt:lpstr>Calibri</vt:lpstr>
      <vt:lpstr>Hubot Sans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Student</dc:creator>
  <cp:lastModifiedBy>Student</cp:lastModifiedBy>
  <cp:revision>15</cp:revision>
  <dcterms:created xsi:type="dcterms:W3CDTF">2025-11-29T06:39:04Z</dcterms:created>
  <dcterms:modified xsi:type="dcterms:W3CDTF">2025-12-13T10:35:29Z</dcterms:modified>
</cp:coreProperties>
</file>